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Montserrat"/>
      <p:regular r:id="rId15"/>
      <p:bold r:id="rId16"/>
      <p:italic r:id="rId17"/>
      <p:boldItalic r:id="rId18"/>
    </p:embeddedFont>
    <p:embeddedFont>
      <p:font typeface="Bebas Neue"/>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ontserrat-regular.fntdata"/><Relationship Id="rId14" Type="http://schemas.openxmlformats.org/officeDocument/2006/relationships/slide" Target="slides/slide9.xml"/><Relationship Id="rId17" Type="http://schemas.openxmlformats.org/officeDocument/2006/relationships/font" Target="fonts/Montserrat-italic.fntdata"/><Relationship Id="rId16" Type="http://schemas.openxmlformats.org/officeDocument/2006/relationships/font" Target="fonts/Montserrat-bold.fntdata"/><Relationship Id="rId5" Type="http://schemas.openxmlformats.org/officeDocument/2006/relationships/notesMaster" Target="notesMasters/notesMaster1.xml"/><Relationship Id="rId19" Type="http://schemas.openxmlformats.org/officeDocument/2006/relationships/font" Target="fonts/BebasNeue-regular.fntdata"/><Relationship Id="rId6" Type="http://schemas.openxmlformats.org/officeDocument/2006/relationships/slide" Target="slides/slide1.xml"/><Relationship Id="rId18" Type="http://schemas.openxmlformats.org/officeDocument/2006/relationships/font" Target="fonts/Montserrat-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00a458e2a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00a458e2a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00a458e2a9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00a458e2a9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00a458e2a9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00a458e2a9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00a458e2a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00a458e2a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00a458e2a9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00a458e2a9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00a458e2a9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00a458e2a9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00a458e2a9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00a458e2a9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00a458e2a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00a458e2a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3C78D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4.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16.png"/><Relationship Id="rId6"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1747522" marR="1608324" rtl="0" algn="ctr">
              <a:lnSpc>
                <a:spcPct val="99960"/>
              </a:lnSpc>
              <a:spcBef>
                <a:spcPts val="0"/>
              </a:spcBef>
              <a:spcAft>
                <a:spcPts val="0"/>
              </a:spcAft>
              <a:buClr>
                <a:schemeClr val="dk1"/>
              </a:buClr>
              <a:buSzPts val="990"/>
              <a:buFont typeface="Arial"/>
              <a:buNone/>
            </a:pPr>
            <a:r>
              <a:rPr lang="en" sz="6080">
                <a:latin typeface="Bebas Neue"/>
                <a:ea typeface="Bebas Neue"/>
                <a:cs typeface="Bebas Neue"/>
                <a:sym typeface="Bebas Neue"/>
              </a:rPr>
              <a:t>RWF Youth Wrestling Club </a:t>
            </a:r>
            <a:endParaRPr sz="6080">
              <a:latin typeface="Bebas Neue"/>
              <a:ea typeface="Bebas Neue"/>
              <a:cs typeface="Bebas Neue"/>
              <a:sym typeface="Bebas Neue"/>
            </a:endParaRPr>
          </a:p>
          <a:p>
            <a:pPr indent="0" lvl="0" marL="0" rtl="0" algn="ctr">
              <a:spcBef>
                <a:spcPts val="0"/>
              </a:spcBef>
              <a:spcAft>
                <a:spcPts val="0"/>
              </a:spcAft>
              <a:buNone/>
            </a:pPr>
            <a:r>
              <a:t/>
            </a:r>
            <a:endParaRPr/>
          </a:p>
        </p:txBody>
      </p:sp>
      <p:sp>
        <p:nvSpPr>
          <p:cNvPr id="55" name="Google Shape;55;p13"/>
          <p:cNvSpPr txBox="1"/>
          <p:nvPr>
            <p:ph idx="1" type="subTitle"/>
          </p:nvPr>
        </p:nvSpPr>
        <p:spPr>
          <a:xfrm>
            <a:off x="275750" y="177915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lt2"/>
                </a:solidFill>
              </a:rPr>
              <a:t>Future Royals</a:t>
            </a:r>
            <a:endParaRPr>
              <a:solidFill>
                <a:schemeClr val="lt2"/>
              </a:solidFill>
            </a:endParaRPr>
          </a:p>
        </p:txBody>
      </p:sp>
      <p:pic>
        <p:nvPicPr>
          <p:cNvPr id="56" name="Google Shape;56;p13"/>
          <p:cNvPicPr preferRelativeResize="0"/>
          <p:nvPr/>
        </p:nvPicPr>
        <p:blipFill>
          <a:blip r:embed="rId3">
            <a:alphaModFix/>
          </a:blip>
          <a:stretch>
            <a:fillRect/>
          </a:stretch>
        </p:blipFill>
        <p:spPr>
          <a:xfrm>
            <a:off x="7633425" y="3663675"/>
            <a:ext cx="1198875" cy="1198875"/>
          </a:xfrm>
          <a:prstGeom prst="rect">
            <a:avLst/>
          </a:prstGeom>
          <a:noFill/>
          <a:ln>
            <a:noFill/>
          </a:ln>
        </p:spPr>
      </p:pic>
      <p:pic>
        <p:nvPicPr>
          <p:cNvPr id="57" name="Google Shape;57;p13" title="File:2023 Facebook icon.svg - Wikimedia Commons"/>
          <p:cNvPicPr preferRelativeResize="0"/>
          <p:nvPr/>
        </p:nvPicPr>
        <p:blipFill>
          <a:blip r:embed="rId4">
            <a:alphaModFix/>
          </a:blip>
          <a:stretch>
            <a:fillRect/>
          </a:stretch>
        </p:blipFill>
        <p:spPr>
          <a:xfrm>
            <a:off x="7903107" y="3124950"/>
            <a:ext cx="588000" cy="588975"/>
          </a:xfrm>
          <a:prstGeom prst="rect">
            <a:avLst/>
          </a:prstGeom>
          <a:noFill/>
          <a:ln>
            <a:noFill/>
          </a:ln>
        </p:spPr>
      </p:pic>
      <p:pic>
        <p:nvPicPr>
          <p:cNvPr id="58" name="Google Shape;58;p13"/>
          <p:cNvPicPr preferRelativeResize="0"/>
          <p:nvPr/>
        </p:nvPicPr>
        <p:blipFill rotWithShape="1">
          <a:blip r:embed="rId5">
            <a:alphaModFix/>
          </a:blip>
          <a:srcRect b="19443" l="7427" r="13974" t="29226"/>
          <a:stretch/>
        </p:blipFill>
        <p:spPr>
          <a:xfrm>
            <a:off x="2285375" y="2448352"/>
            <a:ext cx="5050386" cy="2198702"/>
          </a:xfrm>
          <a:prstGeom prst="rect">
            <a:avLst/>
          </a:prstGeom>
          <a:noFill/>
          <a:ln>
            <a:noFill/>
          </a:ln>
        </p:spPr>
      </p:pic>
      <p:pic>
        <p:nvPicPr>
          <p:cNvPr id="59" name="Google Shape;59;p13"/>
          <p:cNvPicPr preferRelativeResize="0"/>
          <p:nvPr/>
        </p:nvPicPr>
        <p:blipFill rotWithShape="1">
          <a:blip r:embed="rId6">
            <a:alphaModFix/>
          </a:blip>
          <a:srcRect b="0" l="0" r="0" t="7097"/>
          <a:stretch/>
        </p:blipFill>
        <p:spPr>
          <a:xfrm>
            <a:off x="551175" y="2991550"/>
            <a:ext cx="1657110" cy="2052598"/>
          </a:xfrm>
          <a:prstGeom prst="rect">
            <a:avLst/>
          </a:prstGeom>
          <a:noFill/>
          <a:ln>
            <a:noFill/>
          </a:ln>
        </p:spPr>
      </p:pic>
      <p:pic>
        <p:nvPicPr>
          <p:cNvPr id="60" name="Google Shape;60;p13"/>
          <p:cNvPicPr preferRelativeResize="0"/>
          <p:nvPr/>
        </p:nvPicPr>
        <p:blipFill rotWithShape="1">
          <a:blip r:embed="rId7">
            <a:alphaModFix/>
          </a:blip>
          <a:srcRect b="0" l="0" r="0" t="3864"/>
          <a:stretch/>
        </p:blipFill>
        <p:spPr>
          <a:xfrm>
            <a:off x="7156300" y="135601"/>
            <a:ext cx="1900550" cy="2436151"/>
          </a:xfrm>
          <a:prstGeom prst="rect">
            <a:avLst/>
          </a:prstGeom>
          <a:noFill/>
          <a:ln>
            <a:noFill/>
          </a:ln>
        </p:spPr>
      </p:pic>
      <p:pic>
        <p:nvPicPr>
          <p:cNvPr id="61" name="Google Shape;61;p13"/>
          <p:cNvPicPr preferRelativeResize="0"/>
          <p:nvPr/>
        </p:nvPicPr>
        <p:blipFill rotWithShape="1">
          <a:blip r:embed="rId8">
            <a:alphaModFix/>
          </a:blip>
          <a:srcRect b="0" l="7460" r="11796" t="1176"/>
          <a:stretch/>
        </p:blipFill>
        <p:spPr>
          <a:xfrm>
            <a:off x="330599" y="135592"/>
            <a:ext cx="1657100" cy="270403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Wrestle?</a:t>
            </a:r>
            <a:endParaRPr/>
          </a:p>
        </p:txBody>
      </p:sp>
      <p:sp>
        <p:nvSpPr>
          <p:cNvPr id="67" name="Google Shape;67;p14"/>
          <p:cNvSpPr txBox="1"/>
          <p:nvPr>
            <p:ph idx="1" type="body"/>
          </p:nvPr>
        </p:nvSpPr>
        <p:spPr>
          <a:xfrm>
            <a:off x="0" y="965700"/>
            <a:ext cx="8520600" cy="3416400"/>
          </a:xfrm>
          <a:prstGeom prst="rect">
            <a:avLst/>
          </a:prstGeom>
        </p:spPr>
        <p:txBody>
          <a:bodyPr anchorCtr="0" anchor="t" bIns="91425" lIns="91425" spcFirstLastPara="1" rIns="91425" wrap="square" tIns="91425">
            <a:normAutofit fontScale="77500" lnSpcReduction="20000"/>
          </a:bodyPr>
          <a:lstStyle/>
          <a:p>
            <a:pPr indent="0" lvl="0" marL="632167" rtl="0" algn="l">
              <a:lnSpc>
                <a:spcPct val="100000"/>
              </a:lnSpc>
              <a:spcBef>
                <a:spcPts val="2026"/>
              </a:spcBef>
              <a:spcAft>
                <a:spcPts val="0"/>
              </a:spcAft>
              <a:buClr>
                <a:schemeClr val="dk1"/>
              </a:buClr>
              <a:buSzPct val="61111"/>
              <a:buFont typeface="Arial"/>
              <a:buNone/>
            </a:pPr>
            <a:r>
              <a:rPr lang="en">
                <a:solidFill>
                  <a:schemeClr val="dk1"/>
                </a:solidFill>
                <a:latin typeface="Montserrat"/>
                <a:ea typeface="Montserrat"/>
                <a:cs typeface="Montserrat"/>
                <a:sym typeface="Montserrat"/>
              </a:rPr>
              <a:t>- Builds confidence </a:t>
            </a:r>
            <a:endParaRPr>
              <a:solidFill>
                <a:schemeClr val="dk1"/>
              </a:solidFill>
              <a:latin typeface="Montserrat"/>
              <a:ea typeface="Montserrat"/>
              <a:cs typeface="Montserrat"/>
              <a:sym typeface="Montserrat"/>
            </a:endParaRPr>
          </a:p>
          <a:p>
            <a:pPr indent="0" lvl="0" marL="632167" rtl="0" algn="l">
              <a:lnSpc>
                <a:spcPct val="100000"/>
              </a:lnSpc>
              <a:spcBef>
                <a:spcPts val="2026"/>
              </a:spcBef>
              <a:spcAft>
                <a:spcPts val="0"/>
              </a:spcAft>
              <a:buClr>
                <a:schemeClr val="dk1"/>
              </a:buClr>
              <a:buSzPct val="89534"/>
              <a:buFont typeface="Arial"/>
              <a:buNone/>
            </a:pPr>
            <a:r>
              <a:rPr lang="en">
                <a:solidFill>
                  <a:schemeClr val="dk1"/>
                </a:solidFill>
                <a:latin typeface="Montserrat"/>
                <a:ea typeface="Montserrat"/>
                <a:cs typeface="Montserrat"/>
                <a:sym typeface="Montserrat"/>
              </a:rPr>
              <a:t>-</a:t>
            </a:r>
            <a:r>
              <a:rPr lang="en" sz="1228">
                <a:solidFill>
                  <a:schemeClr val="dk1"/>
                </a:solidFill>
                <a:latin typeface="Montserrat"/>
                <a:ea typeface="Montserrat"/>
                <a:cs typeface="Montserrat"/>
                <a:sym typeface="Montserrat"/>
              </a:rPr>
              <a:t>Wrestling requires dedication and hard work. Young wrestlers learn the value of perseverance, discipline, and commitment as they practice and train consistently. This carries over to other areas of their lives, including academics and personal growth.</a:t>
            </a:r>
            <a:endParaRPr sz="1228">
              <a:solidFill>
                <a:schemeClr val="dk1"/>
              </a:solidFill>
              <a:latin typeface="Montserrat"/>
              <a:ea typeface="Montserrat"/>
              <a:cs typeface="Montserrat"/>
              <a:sym typeface="Montserrat"/>
            </a:endParaRPr>
          </a:p>
          <a:p>
            <a:pPr indent="0" lvl="0" marL="632167" marR="5008835" rtl="0" algn="l">
              <a:lnSpc>
                <a:spcPct val="105698"/>
              </a:lnSpc>
              <a:spcBef>
                <a:spcPts val="167"/>
              </a:spcBef>
              <a:spcAft>
                <a:spcPts val="0"/>
              </a:spcAft>
              <a:buClr>
                <a:schemeClr val="dk1"/>
              </a:buClr>
              <a:buSzPct val="89534"/>
              <a:buFont typeface="Arial"/>
              <a:buNone/>
            </a:pPr>
            <a:r>
              <a:rPr lang="en" sz="1228">
                <a:solidFill>
                  <a:schemeClr val="dk1"/>
                </a:solidFill>
                <a:latin typeface="Montserrat"/>
                <a:ea typeface="Montserrat"/>
                <a:cs typeface="Montserrat"/>
                <a:sym typeface="Montserrat"/>
              </a:rPr>
              <a:t>- Teaches valuable lessons </a:t>
            </a:r>
            <a:r>
              <a:rPr lang="en" sz="828">
                <a:solidFill>
                  <a:schemeClr val="dk1"/>
                </a:solidFill>
                <a:latin typeface="Montserrat"/>
                <a:ea typeface="Montserrat"/>
                <a:cs typeface="Montserrat"/>
                <a:sym typeface="Montserrat"/>
              </a:rPr>
              <a:t>- </a:t>
            </a:r>
            <a:endParaRPr sz="828">
              <a:solidFill>
                <a:schemeClr val="dk1"/>
              </a:solidFill>
              <a:latin typeface="Montserrat"/>
              <a:ea typeface="Montserrat"/>
              <a:cs typeface="Montserrat"/>
              <a:sym typeface="Montserrat"/>
            </a:endParaRPr>
          </a:p>
          <a:p>
            <a:pPr indent="0" lvl="0" marL="632167" marR="5008835" rtl="0" algn="l">
              <a:lnSpc>
                <a:spcPct val="105698"/>
              </a:lnSpc>
              <a:spcBef>
                <a:spcPts val="167"/>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Discipline and work ethic </a:t>
            </a:r>
            <a:endParaRPr sz="1400">
              <a:solidFill>
                <a:schemeClr val="dk1"/>
              </a:solidFill>
              <a:latin typeface="Montserrat"/>
              <a:ea typeface="Montserrat"/>
              <a:cs typeface="Montserrat"/>
              <a:sym typeface="Montserrat"/>
            </a:endParaRPr>
          </a:p>
          <a:p>
            <a:pPr indent="0" lvl="0" marL="1106678" marR="4928334" rtl="0" algn="l">
              <a:lnSpc>
                <a:spcPct val="104957"/>
              </a:lnSpc>
              <a:spcBef>
                <a:spcPts val="0"/>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 Gain mental toughness and  learn emotional control - Build character </a:t>
            </a:r>
            <a:endParaRPr sz="1400">
              <a:solidFill>
                <a:schemeClr val="dk1"/>
              </a:solidFill>
              <a:latin typeface="Montserrat"/>
              <a:ea typeface="Montserrat"/>
              <a:cs typeface="Montserrat"/>
              <a:sym typeface="Montserrat"/>
            </a:endParaRPr>
          </a:p>
          <a:p>
            <a:pPr indent="0" lvl="0" marL="1106678" rtl="0" algn="l">
              <a:lnSpc>
                <a:spcPct val="100000"/>
              </a:lnSpc>
              <a:spcBef>
                <a:spcPts val="130"/>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 Learn Self-defense </a:t>
            </a:r>
            <a:endParaRPr sz="1400">
              <a:solidFill>
                <a:schemeClr val="dk1"/>
              </a:solidFill>
              <a:latin typeface="Montserrat"/>
              <a:ea typeface="Montserrat"/>
              <a:cs typeface="Montserrat"/>
              <a:sym typeface="Montserrat"/>
            </a:endParaRPr>
          </a:p>
          <a:p>
            <a:pPr indent="0" lvl="0" marL="632167" rtl="0" algn="l">
              <a:lnSpc>
                <a:spcPct val="100000"/>
              </a:lnSpc>
              <a:spcBef>
                <a:spcPts val="114"/>
              </a:spcBef>
              <a:spcAft>
                <a:spcPts val="0"/>
              </a:spcAft>
              <a:buClr>
                <a:schemeClr val="dk1"/>
              </a:buClr>
              <a:buSzPct val="61111"/>
              <a:buFont typeface="Arial"/>
              <a:buNone/>
            </a:pPr>
            <a:r>
              <a:rPr lang="en">
                <a:solidFill>
                  <a:schemeClr val="dk1"/>
                </a:solidFill>
                <a:latin typeface="Montserrat"/>
                <a:ea typeface="Montserrat"/>
                <a:cs typeface="Montserrat"/>
                <a:sym typeface="Montserrat"/>
              </a:rPr>
              <a:t>- Physical fitness </a:t>
            </a:r>
            <a:endParaRPr>
              <a:solidFill>
                <a:schemeClr val="dk1"/>
              </a:solidFill>
              <a:latin typeface="Montserrat"/>
              <a:ea typeface="Montserrat"/>
              <a:cs typeface="Montserrat"/>
              <a:sym typeface="Montserrat"/>
            </a:endParaRPr>
          </a:p>
          <a:p>
            <a:pPr indent="474510" lvl="0" marL="632167" marR="4763631" rtl="0" algn="l">
              <a:lnSpc>
                <a:spcPct val="104482"/>
              </a:lnSpc>
              <a:spcBef>
                <a:spcPts val="183"/>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 Flexibility, coordination, agility </a:t>
            </a:r>
            <a:endParaRPr sz="1400">
              <a:solidFill>
                <a:schemeClr val="dk1"/>
              </a:solidFill>
              <a:latin typeface="Montserrat"/>
              <a:ea typeface="Montserrat"/>
              <a:cs typeface="Montserrat"/>
              <a:sym typeface="Montserrat"/>
            </a:endParaRPr>
          </a:p>
          <a:p>
            <a:pPr indent="474510" lvl="0" marL="632167" marR="4763631" rtl="0" algn="l">
              <a:lnSpc>
                <a:spcPct val="104482"/>
              </a:lnSpc>
              <a:spcBef>
                <a:spcPts val="183"/>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 Strength, physical toughness </a:t>
            </a:r>
            <a:endParaRPr sz="1400">
              <a:solidFill>
                <a:schemeClr val="dk1"/>
              </a:solidFill>
              <a:latin typeface="Montserrat"/>
              <a:ea typeface="Montserrat"/>
              <a:cs typeface="Montserrat"/>
              <a:sym typeface="Montserrat"/>
            </a:endParaRPr>
          </a:p>
          <a:p>
            <a:pPr indent="0" lvl="0" marL="632167" marR="4763631" rtl="0" algn="l">
              <a:lnSpc>
                <a:spcPct val="104482"/>
              </a:lnSpc>
              <a:spcBef>
                <a:spcPts val="183"/>
              </a:spcBef>
              <a:spcAft>
                <a:spcPts val="0"/>
              </a:spcAft>
              <a:buClr>
                <a:schemeClr val="dk1"/>
              </a:buClr>
              <a:buSzPct val="61111"/>
              <a:buFont typeface="Arial"/>
              <a:buNone/>
            </a:pPr>
            <a:r>
              <a:rPr lang="en">
                <a:solidFill>
                  <a:schemeClr val="dk1"/>
                </a:solidFill>
                <a:latin typeface="Montserrat"/>
                <a:ea typeface="Montserrat"/>
                <a:cs typeface="Montserrat"/>
                <a:sym typeface="Montserrat"/>
              </a:rPr>
              <a:t>-Grows community </a:t>
            </a:r>
            <a:endParaRPr>
              <a:solidFill>
                <a:schemeClr val="dk1"/>
              </a:solidFill>
              <a:latin typeface="Montserrat"/>
              <a:ea typeface="Montserrat"/>
              <a:cs typeface="Montserrat"/>
              <a:sym typeface="Montserrat"/>
            </a:endParaRPr>
          </a:p>
          <a:p>
            <a:pPr indent="0" lvl="0" marL="1106678" rtl="0" algn="l">
              <a:lnSpc>
                <a:spcPct val="100000"/>
              </a:lnSpc>
              <a:spcBef>
                <a:spcPts val="187"/>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 Teamwork and friendships </a:t>
            </a:r>
            <a:endParaRPr sz="1400">
              <a:solidFill>
                <a:schemeClr val="dk1"/>
              </a:solidFill>
              <a:latin typeface="Montserrat"/>
              <a:ea typeface="Montserrat"/>
              <a:cs typeface="Montserrat"/>
              <a:sym typeface="Montserrat"/>
            </a:endParaRPr>
          </a:p>
          <a:p>
            <a:pPr indent="-303415" lvl="0" marL="1410093" marR="4794273" rtl="0" algn="l">
              <a:lnSpc>
                <a:spcPct val="104958"/>
              </a:lnSpc>
              <a:spcBef>
                <a:spcPts val="130"/>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 Male and Female high school  mentors </a:t>
            </a:r>
            <a:endParaRPr sz="1400">
              <a:solidFill>
                <a:schemeClr val="dk1"/>
              </a:solidFill>
              <a:latin typeface="Montserrat"/>
              <a:ea typeface="Montserrat"/>
              <a:cs typeface="Montserrat"/>
              <a:sym typeface="Montserrat"/>
            </a:endParaRPr>
          </a:p>
          <a:p>
            <a:pPr indent="0" lvl="0" marL="632167" rtl="0" algn="l">
              <a:lnSpc>
                <a:spcPct val="100000"/>
              </a:lnSpc>
              <a:spcBef>
                <a:spcPts val="45"/>
              </a:spcBef>
              <a:spcAft>
                <a:spcPts val="0"/>
              </a:spcAft>
              <a:buClr>
                <a:schemeClr val="dk1"/>
              </a:buClr>
              <a:buSzPct val="61111"/>
              <a:buFont typeface="Arial"/>
              <a:buNone/>
            </a:pPr>
            <a:r>
              <a:rPr lang="en">
                <a:solidFill>
                  <a:schemeClr val="dk1"/>
                </a:solidFill>
                <a:latin typeface="Montserrat"/>
                <a:ea typeface="Montserrat"/>
                <a:cs typeface="Montserrat"/>
                <a:sym typeface="Montserrat"/>
              </a:rPr>
              <a:t>- Boys and Girls welcome!</a:t>
            </a:r>
            <a:endParaRPr>
              <a:solidFill>
                <a:schemeClr val="dk1"/>
              </a:solidFill>
              <a:latin typeface="Montserrat"/>
              <a:ea typeface="Montserrat"/>
              <a:cs typeface="Montserrat"/>
              <a:sym typeface="Montserrat"/>
            </a:endParaRPr>
          </a:p>
          <a:p>
            <a:pPr indent="0" lvl="0" marL="0" rtl="0" algn="l">
              <a:spcBef>
                <a:spcPts val="0"/>
              </a:spcBef>
              <a:spcAft>
                <a:spcPts val="1200"/>
              </a:spcAft>
              <a:buNone/>
            </a:pPr>
            <a:r>
              <a:t/>
            </a:r>
            <a:endParaRPr/>
          </a:p>
        </p:txBody>
      </p:sp>
      <p:pic>
        <p:nvPicPr>
          <p:cNvPr id="68" name="Google Shape;68;p14"/>
          <p:cNvPicPr preferRelativeResize="0"/>
          <p:nvPr/>
        </p:nvPicPr>
        <p:blipFill>
          <a:blip r:embed="rId3">
            <a:alphaModFix/>
          </a:blip>
          <a:stretch>
            <a:fillRect/>
          </a:stretch>
        </p:blipFill>
        <p:spPr>
          <a:xfrm>
            <a:off x="6769305" y="0"/>
            <a:ext cx="2374690" cy="5143499"/>
          </a:xfrm>
          <a:prstGeom prst="rect">
            <a:avLst/>
          </a:prstGeom>
          <a:noFill/>
          <a:ln>
            <a:noFill/>
          </a:ln>
        </p:spPr>
      </p:pic>
      <p:pic>
        <p:nvPicPr>
          <p:cNvPr id="69" name="Google Shape;69;p14"/>
          <p:cNvPicPr preferRelativeResize="0"/>
          <p:nvPr/>
        </p:nvPicPr>
        <p:blipFill rotWithShape="1">
          <a:blip r:embed="rId4">
            <a:alphaModFix/>
          </a:blip>
          <a:srcRect b="33660" l="24499" r="0" t="-2807"/>
          <a:stretch/>
        </p:blipFill>
        <p:spPr>
          <a:xfrm>
            <a:off x="4039122" y="1719675"/>
            <a:ext cx="2833048" cy="34594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Roncalli Wrestling?</a:t>
            </a:r>
            <a:endParaRPr/>
          </a:p>
        </p:txBody>
      </p:sp>
      <p:sp>
        <p:nvSpPr>
          <p:cNvPr id="75" name="Google Shape;75;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7401" lvl="0" marL="7401" marR="160526" rtl="0" algn="l">
              <a:lnSpc>
                <a:spcPct val="114954"/>
              </a:lnSpc>
              <a:spcBef>
                <a:spcPts val="1048"/>
              </a:spcBef>
              <a:spcAft>
                <a:spcPts val="0"/>
              </a:spcAft>
              <a:buClr>
                <a:schemeClr val="dk1"/>
              </a:buClr>
              <a:buSzPts val="1100"/>
              <a:buFont typeface="Arial"/>
              <a:buNone/>
            </a:pPr>
            <a:r>
              <a:rPr b="1" lang="en" sz="1295">
                <a:solidFill>
                  <a:schemeClr val="dk1"/>
                </a:solidFill>
                <a:latin typeface="Montserrat"/>
                <a:ea typeface="Montserrat"/>
                <a:cs typeface="Montserrat"/>
                <a:sym typeface="Montserrat"/>
              </a:rPr>
              <a:t>At Roncalli</a:t>
            </a:r>
            <a:r>
              <a:rPr lang="en" sz="1295">
                <a:solidFill>
                  <a:schemeClr val="dk1"/>
                </a:solidFill>
                <a:latin typeface="Montserrat"/>
                <a:ea typeface="Montserrat"/>
                <a:cs typeface="Montserrat"/>
                <a:sym typeface="Montserrat"/>
              </a:rPr>
              <a:t>, we view our wrestling  program (youth, middle, high school boys and  girls) as one unit. Our success speaks for itself.  We want each individual in our program to  become the best versions of him or herself and to  progress to their fullest potential. We value our  high school students as mentors and work to  engage them as role models for the youth. </a:t>
            </a:r>
            <a:endParaRPr sz="1295">
              <a:solidFill>
                <a:schemeClr val="dk1"/>
              </a:solidFill>
              <a:latin typeface="Montserrat"/>
              <a:ea typeface="Montserrat"/>
              <a:cs typeface="Montserrat"/>
              <a:sym typeface="Montserrat"/>
            </a:endParaRPr>
          </a:p>
          <a:p>
            <a:pPr indent="0" lvl="0" marL="0" rtl="0" algn="l">
              <a:spcBef>
                <a:spcPts val="0"/>
              </a:spcBef>
              <a:spcAft>
                <a:spcPts val="1200"/>
              </a:spcAft>
              <a:buNone/>
            </a:pPr>
            <a:r>
              <a:t/>
            </a:r>
            <a:endParaRPr/>
          </a:p>
        </p:txBody>
      </p:sp>
      <p:pic>
        <p:nvPicPr>
          <p:cNvPr id="76" name="Google Shape;76;p15"/>
          <p:cNvPicPr preferRelativeResize="0"/>
          <p:nvPr/>
        </p:nvPicPr>
        <p:blipFill>
          <a:blip r:embed="rId3">
            <a:alphaModFix/>
          </a:blip>
          <a:stretch>
            <a:fillRect/>
          </a:stretch>
        </p:blipFill>
        <p:spPr>
          <a:xfrm>
            <a:off x="2629087" y="2194050"/>
            <a:ext cx="3885826" cy="2683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type="title"/>
          </p:nvPr>
        </p:nvSpPr>
        <p:spPr>
          <a:xfrm>
            <a:off x="26135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program</a:t>
            </a:r>
            <a:endParaRPr/>
          </a:p>
        </p:txBody>
      </p:sp>
      <p:sp>
        <p:nvSpPr>
          <p:cNvPr id="82" name="Google Shape;82;p16"/>
          <p:cNvSpPr txBox="1"/>
          <p:nvPr>
            <p:ph idx="1" type="body"/>
          </p:nvPr>
        </p:nvSpPr>
        <p:spPr>
          <a:xfrm>
            <a:off x="175025" y="405725"/>
            <a:ext cx="8969100" cy="3416400"/>
          </a:xfrm>
          <a:prstGeom prst="rect">
            <a:avLst/>
          </a:prstGeom>
        </p:spPr>
        <p:txBody>
          <a:bodyPr anchorCtr="0" anchor="t" bIns="91425" lIns="91425" spcFirstLastPara="1" rIns="91425" wrap="square" tIns="91425">
            <a:normAutofit/>
          </a:bodyPr>
          <a:lstStyle/>
          <a:p>
            <a:pPr indent="-11429" lvl="0" marL="344967" marR="5413386" rtl="0" algn="l">
              <a:lnSpc>
                <a:spcPct val="114954"/>
              </a:lnSpc>
              <a:spcBef>
                <a:spcPts val="1314"/>
              </a:spcBef>
              <a:spcAft>
                <a:spcPts val="0"/>
              </a:spcAft>
              <a:buNone/>
            </a:pPr>
            <a:r>
              <a:rPr b="1" lang="en">
                <a:solidFill>
                  <a:schemeClr val="dk1"/>
                </a:solidFill>
                <a:latin typeface="Montserrat"/>
                <a:ea typeface="Montserrat"/>
                <a:cs typeface="Montserrat"/>
                <a:sym typeface="Montserrat"/>
              </a:rPr>
              <a:t>Beginner Group:</a:t>
            </a:r>
            <a:endParaRPr b="1">
              <a:solidFill>
                <a:schemeClr val="dk1"/>
              </a:solidFill>
              <a:latin typeface="Montserrat"/>
              <a:ea typeface="Montserrat"/>
              <a:cs typeface="Montserrat"/>
              <a:sym typeface="Montserrat"/>
            </a:endParaRPr>
          </a:p>
          <a:p>
            <a:pPr indent="-11429" lvl="0" marL="344967" marR="5413386" rtl="0" algn="l">
              <a:lnSpc>
                <a:spcPct val="114954"/>
              </a:lnSpc>
              <a:spcBef>
                <a:spcPts val="1314"/>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This group is for younger wrestlers with 0-2 years of </a:t>
            </a:r>
            <a:r>
              <a:rPr lang="en">
                <a:solidFill>
                  <a:schemeClr val="dk1"/>
                </a:solidFill>
                <a:latin typeface="Montserrat"/>
                <a:ea typeface="Montserrat"/>
                <a:cs typeface="Montserrat"/>
                <a:sym typeface="Montserrat"/>
              </a:rPr>
              <a:t>experience</a:t>
            </a:r>
            <a:r>
              <a:rPr lang="en">
                <a:solidFill>
                  <a:schemeClr val="dk1"/>
                </a:solidFill>
                <a:latin typeface="Montserrat"/>
                <a:ea typeface="Montserrat"/>
                <a:cs typeface="Montserrat"/>
                <a:sym typeface="Montserrat"/>
              </a:rPr>
              <a:t>. This group is for pre-k to about 3rd grade. We do make exceptions if kids are young but ready to move up.</a:t>
            </a:r>
            <a:endParaRPr>
              <a:solidFill>
                <a:schemeClr val="dk1"/>
              </a:solidFill>
              <a:latin typeface="Montserrat"/>
              <a:ea typeface="Montserrat"/>
              <a:cs typeface="Montserrat"/>
              <a:sym typeface="Montserrat"/>
            </a:endParaRPr>
          </a:p>
        </p:txBody>
      </p:sp>
      <p:sp>
        <p:nvSpPr>
          <p:cNvPr id="83" name="Google Shape;83;p16"/>
          <p:cNvSpPr txBox="1"/>
          <p:nvPr/>
        </p:nvSpPr>
        <p:spPr>
          <a:xfrm>
            <a:off x="510225" y="3139375"/>
            <a:ext cx="3417600" cy="31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solidFill>
                <a:schemeClr val="dk2"/>
              </a:solidFill>
            </a:endParaRPr>
          </a:p>
          <a:p>
            <a:pPr indent="0" lvl="0" marL="0" rtl="0" algn="l">
              <a:spcBef>
                <a:spcPts val="0"/>
              </a:spcBef>
              <a:spcAft>
                <a:spcPts val="0"/>
              </a:spcAft>
              <a:buNone/>
            </a:pPr>
            <a:r>
              <a:rPr b="1" lang="en" sz="1800">
                <a:solidFill>
                  <a:schemeClr val="dk1"/>
                </a:solidFill>
              </a:rPr>
              <a:t>Advanced Group:</a:t>
            </a:r>
            <a:endParaRPr b="1" sz="1800">
              <a:solidFill>
                <a:schemeClr val="dk1"/>
              </a:solidFill>
            </a:endParaRPr>
          </a:p>
          <a:p>
            <a:pPr indent="0" lvl="0" marL="0" rtl="0" algn="l">
              <a:spcBef>
                <a:spcPts val="0"/>
              </a:spcBef>
              <a:spcAft>
                <a:spcPts val="0"/>
              </a:spcAft>
              <a:buNone/>
            </a:pPr>
            <a:r>
              <a:rPr lang="en" sz="1800">
                <a:solidFill>
                  <a:schemeClr val="dk1"/>
                </a:solidFill>
              </a:rPr>
              <a:t>This group is for kids that are 4th grade on up or have a few years of experience. </a:t>
            </a:r>
            <a:endParaRPr sz="1800">
              <a:solidFill>
                <a:schemeClr val="dk1"/>
              </a:solidFill>
            </a:endParaRPr>
          </a:p>
        </p:txBody>
      </p:sp>
      <p:pic>
        <p:nvPicPr>
          <p:cNvPr id="84" name="Google Shape;84;p16"/>
          <p:cNvPicPr preferRelativeResize="0"/>
          <p:nvPr/>
        </p:nvPicPr>
        <p:blipFill>
          <a:blip r:embed="rId3">
            <a:alphaModFix/>
          </a:blip>
          <a:stretch>
            <a:fillRect/>
          </a:stretch>
        </p:blipFill>
        <p:spPr>
          <a:xfrm>
            <a:off x="3728950" y="259025"/>
            <a:ext cx="5332874" cy="39996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020">
                <a:latin typeface="Bebas Neue"/>
                <a:ea typeface="Bebas Neue"/>
                <a:cs typeface="Bebas Neue"/>
                <a:sym typeface="Bebas Neue"/>
              </a:rPr>
              <a:t>Beginner Group Purpose (pre-K to 3rd grade 0-2 years experience)</a:t>
            </a:r>
            <a:endParaRPr/>
          </a:p>
        </p:txBody>
      </p:sp>
      <p:sp>
        <p:nvSpPr>
          <p:cNvPr id="90" name="Google Shape;90;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14045" lvl="0" marL="4442877" marR="569810" rtl="0" algn="l">
              <a:lnSpc>
                <a:spcPct val="104958"/>
              </a:lnSpc>
              <a:spcBef>
                <a:spcPts val="3332"/>
              </a:spcBef>
              <a:spcAft>
                <a:spcPts val="0"/>
              </a:spcAft>
              <a:buClr>
                <a:schemeClr val="dk1"/>
              </a:buClr>
              <a:buSzPts val="1100"/>
              <a:buFont typeface="Arial"/>
              <a:buNone/>
            </a:pPr>
            <a:r>
              <a:rPr lang="en" sz="1400">
                <a:solidFill>
                  <a:schemeClr val="lt2"/>
                </a:solidFill>
                <a:latin typeface="Montserrat"/>
                <a:ea typeface="Montserrat"/>
                <a:cs typeface="Montserrat"/>
                <a:sym typeface="Montserrat"/>
              </a:rPr>
              <a:t>Our beginner group designed to  introduce kids into wrestling with games  and drills. Goal of developing athleticism,  flexibility, discipline, functional strength,  fitness, and teaching basic wrestling skills.  This group does not focus on competition. </a:t>
            </a:r>
            <a:endParaRPr sz="1400">
              <a:solidFill>
                <a:schemeClr val="lt2"/>
              </a:solidFill>
              <a:latin typeface="Montserrat"/>
              <a:ea typeface="Montserrat"/>
              <a:cs typeface="Montserrat"/>
              <a:sym typeface="Montserrat"/>
            </a:endParaRPr>
          </a:p>
          <a:p>
            <a:pPr indent="0" lvl="0" marL="0" rtl="0" algn="l">
              <a:spcBef>
                <a:spcPts val="0"/>
              </a:spcBef>
              <a:spcAft>
                <a:spcPts val="1200"/>
              </a:spcAft>
              <a:buNone/>
            </a:pPr>
            <a:r>
              <a:t/>
            </a:r>
            <a:endParaRPr/>
          </a:p>
        </p:txBody>
      </p:sp>
      <p:pic>
        <p:nvPicPr>
          <p:cNvPr id="91" name="Google Shape;91;p17"/>
          <p:cNvPicPr preferRelativeResize="0"/>
          <p:nvPr/>
        </p:nvPicPr>
        <p:blipFill rotWithShape="1">
          <a:blip r:embed="rId3">
            <a:alphaModFix/>
          </a:blip>
          <a:srcRect b="0" l="25004" r="20898" t="0"/>
          <a:stretch/>
        </p:blipFill>
        <p:spPr>
          <a:xfrm>
            <a:off x="754250" y="1017725"/>
            <a:ext cx="3110526" cy="38332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Bebas Neue"/>
                <a:ea typeface="Bebas Neue"/>
                <a:cs typeface="Bebas Neue"/>
                <a:sym typeface="Bebas Neue"/>
              </a:rPr>
              <a:t>Advanced Group (4th grade to 8th grade)</a:t>
            </a:r>
            <a:endParaRPr>
              <a:latin typeface="Bebas Neue"/>
              <a:ea typeface="Bebas Neue"/>
              <a:cs typeface="Bebas Neue"/>
              <a:sym typeface="Bebas Neue"/>
            </a:endParaRPr>
          </a:p>
        </p:txBody>
      </p:sp>
      <p:sp>
        <p:nvSpPr>
          <p:cNvPr id="97" name="Google Shape;97;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12335" lvl="0" marL="4286756" marR="469880" rtl="0" algn="l">
              <a:lnSpc>
                <a:spcPct val="94962"/>
              </a:lnSpc>
              <a:spcBef>
                <a:spcPts val="3049"/>
              </a:spcBef>
              <a:spcAft>
                <a:spcPts val="0"/>
              </a:spcAft>
              <a:buClr>
                <a:schemeClr val="dk1"/>
              </a:buClr>
              <a:buSzPts val="1100"/>
              <a:buFont typeface="Arial"/>
              <a:buNone/>
            </a:pPr>
            <a:r>
              <a:rPr lang="en" sz="1295">
                <a:solidFill>
                  <a:schemeClr val="lt2"/>
                </a:solidFill>
                <a:latin typeface="Montserrat"/>
                <a:ea typeface="Montserrat"/>
                <a:cs typeface="Montserrat"/>
                <a:sym typeface="Montserrat"/>
              </a:rPr>
              <a:t>To prepare wrestlers for a competitive  schedule, more small group training, develop  wrestling skills that will transition into our middle  and high school wrestling programs. This group  will compete in duals as a team and individual  tournaments. </a:t>
            </a:r>
            <a:endParaRPr sz="1295">
              <a:solidFill>
                <a:schemeClr val="lt2"/>
              </a:solidFill>
              <a:latin typeface="Montserrat"/>
              <a:ea typeface="Montserrat"/>
              <a:cs typeface="Montserrat"/>
              <a:sym typeface="Montserrat"/>
            </a:endParaRPr>
          </a:p>
          <a:p>
            <a:pPr indent="0" lvl="0" marL="0" rtl="0" algn="l">
              <a:spcBef>
                <a:spcPts val="0"/>
              </a:spcBef>
              <a:spcAft>
                <a:spcPts val="1200"/>
              </a:spcAft>
              <a:buNone/>
            </a:pPr>
            <a:r>
              <a:t/>
            </a:r>
            <a:endParaRPr/>
          </a:p>
        </p:txBody>
      </p:sp>
      <p:pic>
        <p:nvPicPr>
          <p:cNvPr id="98" name="Google Shape;98;p18"/>
          <p:cNvPicPr preferRelativeResize="0"/>
          <p:nvPr/>
        </p:nvPicPr>
        <p:blipFill rotWithShape="1">
          <a:blip r:embed="rId3">
            <a:alphaModFix/>
          </a:blip>
          <a:srcRect b="0" l="35529" r="19869" t="10754"/>
          <a:stretch/>
        </p:blipFill>
        <p:spPr>
          <a:xfrm>
            <a:off x="941075" y="1056375"/>
            <a:ext cx="2923752" cy="3900350"/>
          </a:xfrm>
          <a:prstGeom prst="rect">
            <a:avLst/>
          </a:prstGeom>
          <a:noFill/>
          <a:ln>
            <a:noFill/>
          </a:ln>
        </p:spPr>
      </p:pic>
      <p:pic>
        <p:nvPicPr>
          <p:cNvPr id="99" name="Google Shape;99;p18"/>
          <p:cNvPicPr preferRelativeResize="0"/>
          <p:nvPr/>
        </p:nvPicPr>
        <p:blipFill>
          <a:blip r:embed="rId4">
            <a:alphaModFix/>
          </a:blip>
          <a:stretch>
            <a:fillRect/>
          </a:stretch>
        </p:blipFill>
        <p:spPr>
          <a:xfrm>
            <a:off x="4142525" y="2736975"/>
            <a:ext cx="1715625" cy="1143750"/>
          </a:xfrm>
          <a:prstGeom prst="rect">
            <a:avLst/>
          </a:prstGeom>
          <a:noFill/>
          <a:ln>
            <a:noFill/>
          </a:ln>
        </p:spPr>
      </p:pic>
      <p:pic>
        <p:nvPicPr>
          <p:cNvPr id="100" name="Google Shape;100;p18"/>
          <p:cNvPicPr preferRelativeResize="0"/>
          <p:nvPr/>
        </p:nvPicPr>
        <p:blipFill>
          <a:blip r:embed="rId5">
            <a:alphaModFix/>
          </a:blip>
          <a:stretch>
            <a:fillRect/>
          </a:stretch>
        </p:blipFill>
        <p:spPr>
          <a:xfrm>
            <a:off x="6112400" y="3007551"/>
            <a:ext cx="2923752" cy="19491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2736375" y="-876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Meet the Coaches</a:t>
            </a:r>
            <a:endParaRPr/>
          </a:p>
        </p:txBody>
      </p:sp>
      <p:sp>
        <p:nvSpPr>
          <p:cNvPr id="106" name="Google Shape;106;p19"/>
          <p:cNvSpPr txBox="1"/>
          <p:nvPr>
            <p:ph idx="1" type="body"/>
          </p:nvPr>
        </p:nvSpPr>
        <p:spPr>
          <a:xfrm>
            <a:off x="216300" y="295825"/>
            <a:ext cx="4056300" cy="4475100"/>
          </a:xfrm>
          <a:prstGeom prst="rect">
            <a:avLst/>
          </a:prstGeom>
        </p:spPr>
        <p:txBody>
          <a:bodyPr anchorCtr="0" anchor="t" bIns="91425" lIns="91425" spcFirstLastPara="1" rIns="91425" wrap="square" tIns="91425">
            <a:normAutofit fontScale="92500" lnSpcReduction="20000"/>
          </a:bodyPr>
          <a:lstStyle/>
          <a:p>
            <a:pPr indent="0" lvl="0" marL="0" rtl="0" algn="l">
              <a:lnSpc>
                <a:spcPct val="100000"/>
              </a:lnSpc>
              <a:spcBef>
                <a:spcPts val="0"/>
              </a:spcBef>
              <a:spcAft>
                <a:spcPts val="0"/>
              </a:spcAft>
              <a:buNone/>
            </a:pPr>
            <a:r>
              <a:rPr lang="en">
                <a:solidFill>
                  <a:schemeClr val="lt1"/>
                </a:solidFill>
              </a:rPr>
              <a:t>Coach Richardson</a:t>
            </a:r>
            <a:endParaRPr>
              <a:solidFill>
                <a:schemeClr val="lt1"/>
              </a:solidFill>
            </a:endParaRPr>
          </a:p>
          <a:p>
            <a:pPr indent="0" lvl="0" marL="0" rtl="0" algn="l">
              <a:lnSpc>
                <a:spcPct val="100000"/>
              </a:lnSpc>
              <a:spcBef>
                <a:spcPts val="0"/>
              </a:spcBef>
              <a:spcAft>
                <a:spcPts val="0"/>
              </a:spcAft>
              <a:buNone/>
            </a:pPr>
            <a:r>
              <a:rPr lang="en" sz="1200">
                <a:solidFill>
                  <a:schemeClr val="lt1"/>
                </a:solidFill>
              </a:rPr>
              <a:t>HS state champ/runner-up</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Wrested at UINDY</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USA Bronze </a:t>
            </a:r>
            <a:r>
              <a:rPr lang="en" sz="1200">
                <a:solidFill>
                  <a:schemeClr val="lt1"/>
                </a:solidFill>
              </a:rPr>
              <a:t>Certified</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RHS Head Coach</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rPr lang="en">
                <a:solidFill>
                  <a:schemeClr val="lt1"/>
                </a:solidFill>
              </a:rPr>
              <a:t>Coach Warren</a:t>
            </a:r>
            <a:endParaRPr>
              <a:solidFill>
                <a:schemeClr val="lt1"/>
              </a:solidFill>
            </a:endParaRPr>
          </a:p>
          <a:p>
            <a:pPr indent="0" lvl="0" marL="0" rtl="0" algn="l">
              <a:lnSpc>
                <a:spcPct val="100000"/>
              </a:lnSpc>
              <a:spcBef>
                <a:spcPts val="0"/>
              </a:spcBef>
              <a:spcAft>
                <a:spcPts val="0"/>
              </a:spcAft>
              <a:buNone/>
            </a:pPr>
            <a:r>
              <a:rPr lang="en" sz="1200">
                <a:solidFill>
                  <a:schemeClr val="lt1"/>
                </a:solidFill>
              </a:rPr>
              <a:t>HS State Champ/Runner-up</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Wrestled at Marian University</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RHS Assistant Coach</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rPr lang="en">
                <a:solidFill>
                  <a:schemeClr val="lt1"/>
                </a:solidFill>
              </a:rPr>
              <a:t>Coach Kelly</a:t>
            </a:r>
            <a:endParaRPr>
              <a:solidFill>
                <a:schemeClr val="lt1"/>
              </a:solidFill>
            </a:endParaRPr>
          </a:p>
          <a:p>
            <a:pPr indent="0" lvl="0" marL="0" rtl="0" algn="l">
              <a:lnSpc>
                <a:spcPct val="100000"/>
              </a:lnSpc>
              <a:spcBef>
                <a:spcPts val="0"/>
              </a:spcBef>
              <a:spcAft>
                <a:spcPts val="0"/>
              </a:spcAft>
              <a:buNone/>
            </a:pPr>
            <a:r>
              <a:rPr lang="en" sz="1200">
                <a:solidFill>
                  <a:schemeClr val="lt1"/>
                </a:solidFill>
              </a:rPr>
              <a:t>HS Semi-State Qualifier</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USA Bronze Certified</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10 years of Coaching Exp.</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RHS Girls Wrestling Coach</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rPr lang="en">
                <a:solidFill>
                  <a:schemeClr val="lt1"/>
                </a:solidFill>
              </a:rPr>
              <a:t>Coach Slayman</a:t>
            </a:r>
            <a:endParaRPr>
              <a:solidFill>
                <a:schemeClr val="lt1"/>
              </a:solidFill>
            </a:endParaRPr>
          </a:p>
          <a:p>
            <a:pPr indent="0" lvl="0" marL="0" rtl="0" algn="l">
              <a:lnSpc>
                <a:spcPct val="100000"/>
              </a:lnSpc>
              <a:spcBef>
                <a:spcPts val="0"/>
              </a:spcBef>
              <a:spcAft>
                <a:spcPts val="0"/>
              </a:spcAft>
              <a:buNone/>
            </a:pPr>
            <a:r>
              <a:rPr lang="en" sz="1200">
                <a:solidFill>
                  <a:schemeClr val="lt1"/>
                </a:solidFill>
              </a:rPr>
              <a:t>HS Semi-State Qualifier</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USA Bronze Certified</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18 Years of Coaching Exp.</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RHS Assistant Coa</a:t>
            </a:r>
            <a:endParaRPr sz="1200">
              <a:solidFill>
                <a:schemeClr val="lt1"/>
              </a:solidFill>
            </a:endParaRPr>
          </a:p>
          <a:p>
            <a:pPr indent="0" lvl="0" marL="0" rtl="0" algn="l">
              <a:lnSpc>
                <a:spcPct val="100000"/>
              </a:lnSpc>
              <a:spcBef>
                <a:spcPts val="0"/>
              </a:spcBef>
              <a:spcAft>
                <a:spcPts val="0"/>
              </a:spcAft>
              <a:buNone/>
            </a:pPr>
            <a:r>
              <a:rPr lang="en" sz="1200">
                <a:solidFill>
                  <a:schemeClr val="lt1"/>
                </a:solidFill>
              </a:rPr>
              <a:t>ch</a:t>
            </a:r>
            <a:endParaRPr sz="1200">
              <a:solidFill>
                <a:schemeClr val="lt1"/>
              </a:solidFill>
            </a:endParaRPr>
          </a:p>
          <a:p>
            <a:pPr indent="0" lvl="0" marL="0" rtl="0" algn="l">
              <a:lnSpc>
                <a:spcPct val="100000"/>
              </a:lnSpc>
              <a:spcBef>
                <a:spcPts val="0"/>
              </a:spcBef>
              <a:spcAft>
                <a:spcPts val="0"/>
              </a:spcAft>
              <a:buNone/>
            </a:pPr>
            <a:r>
              <a:rPr lang="en" sz="1750">
                <a:solidFill>
                  <a:schemeClr val="lt1"/>
                </a:solidFill>
              </a:rPr>
              <a:t>Coach Odum</a:t>
            </a:r>
            <a:endParaRPr sz="1750">
              <a:solidFill>
                <a:schemeClr val="lt1"/>
              </a:solidFill>
            </a:endParaRPr>
          </a:p>
          <a:p>
            <a:pPr indent="0" lvl="0" marL="0" rtl="0" algn="l">
              <a:lnSpc>
                <a:spcPct val="100000"/>
              </a:lnSpc>
              <a:spcBef>
                <a:spcPts val="0"/>
              </a:spcBef>
              <a:spcAft>
                <a:spcPts val="0"/>
              </a:spcAft>
              <a:buNone/>
            </a:pPr>
            <a:r>
              <a:rPr lang="en" sz="1150">
                <a:solidFill>
                  <a:schemeClr val="lt1"/>
                </a:solidFill>
              </a:rPr>
              <a:t>Wrestled at UINDY</a:t>
            </a:r>
            <a:endParaRPr sz="1150">
              <a:solidFill>
                <a:schemeClr val="lt1"/>
              </a:solidFill>
            </a:endParaRPr>
          </a:p>
          <a:p>
            <a:pPr indent="0" lvl="0" marL="0" rtl="0" algn="l">
              <a:lnSpc>
                <a:spcPct val="100000"/>
              </a:lnSpc>
              <a:spcBef>
                <a:spcPts val="0"/>
              </a:spcBef>
              <a:spcAft>
                <a:spcPts val="0"/>
              </a:spcAft>
              <a:buNone/>
            </a:pPr>
            <a:r>
              <a:rPr lang="en" sz="1150">
                <a:solidFill>
                  <a:schemeClr val="lt1"/>
                </a:solidFill>
              </a:rPr>
              <a:t>USA Silver Certified</a:t>
            </a:r>
            <a:endParaRPr sz="1150">
              <a:solidFill>
                <a:schemeClr val="lt1"/>
              </a:solidFill>
            </a:endParaRPr>
          </a:p>
          <a:p>
            <a:pPr indent="0" lvl="0" marL="0" rtl="0" algn="l">
              <a:lnSpc>
                <a:spcPct val="100000"/>
              </a:lnSpc>
              <a:spcBef>
                <a:spcPts val="0"/>
              </a:spcBef>
              <a:spcAft>
                <a:spcPts val="0"/>
              </a:spcAft>
              <a:buNone/>
            </a:pPr>
            <a:r>
              <a:rPr lang="en" sz="1150">
                <a:solidFill>
                  <a:schemeClr val="lt1"/>
                </a:solidFill>
              </a:rPr>
              <a:t>RHS Assistant Coach</a:t>
            </a:r>
            <a:endParaRPr sz="1150">
              <a:solidFill>
                <a:schemeClr val="lt1"/>
              </a:solidFill>
            </a:endParaRPr>
          </a:p>
          <a:p>
            <a:pPr indent="0" lvl="0" marL="0" rtl="0" algn="l">
              <a:lnSpc>
                <a:spcPct val="100000"/>
              </a:lnSpc>
              <a:spcBef>
                <a:spcPts val="0"/>
              </a:spcBef>
              <a:spcAft>
                <a:spcPts val="0"/>
              </a:spcAft>
              <a:buNone/>
            </a:pPr>
            <a:r>
              <a:t/>
            </a:r>
            <a:endParaRPr/>
          </a:p>
        </p:txBody>
      </p:sp>
      <p:pic>
        <p:nvPicPr>
          <p:cNvPr id="107" name="Google Shape;107;p19"/>
          <p:cNvPicPr preferRelativeResize="0"/>
          <p:nvPr/>
        </p:nvPicPr>
        <p:blipFill rotWithShape="1">
          <a:blip r:embed="rId3">
            <a:alphaModFix/>
          </a:blip>
          <a:srcRect b="0" l="9868" r="23500" t="0"/>
          <a:stretch/>
        </p:blipFill>
        <p:spPr>
          <a:xfrm>
            <a:off x="4123425" y="1170125"/>
            <a:ext cx="3599000" cy="36008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419625" y="92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Still not sold….FREE WRESTLING CLINIC Monday 10/14!</a:t>
            </a:r>
            <a:endParaRPr/>
          </a:p>
        </p:txBody>
      </p:sp>
      <p:sp>
        <p:nvSpPr>
          <p:cNvPr id="113" name="Google Shape;113;p20"/>
          <p:cNvSpPr txBox="1"/>
          <p:nvPr>
            <p:ph idx="1" type="body"/>
          </p:nvPr>
        </p:nvSpPr>
        <p:spPr>
          <a:xfrm>
            <a:off x="419625" y="62012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2"/>
                </a:solidFill>
              </a:rPr>
              <a:t>We will have a free one day clinic. This would be a great time to check out what practices look like and meet some of the coaches. We will have some of the high school guys to help, so you can ask questions etc.</a:t>
            </a:r>
            <a:endParaRPr>
              <a:solidFill>
                <a:schemeClr val="lt2"/>
              </a:solidFill>
            </a:endParaRPr>
          </a:p>
          <a:p>
            <a:pPr indent="0" lvl="0" marL="0" rtl="0" algn="l">
              <a:spcBef>
                <a:spcPts val="1200"/>
              </a:spcBef>
              <a:spcAft>
                <a:spcPts val="0"/>
              </a:spcAft>
              <a:buNone/>
            </a:pPr>
            <a:r>
              <a:rPr lang="en">
                <a:solidFill>
                  <a:schemeClr val="lt2"/>
                </a:solidFill>
              </a:rPr>
              <a:t>Beginner Group 5:30-6:15</a:t>
            </a:r>
            <a:endParaRPr>
              <a:solidFill>
                <a:schemeClr val="lt2"/>
              </a:solidFill>
            </a:endParaRPr>
          </a:p>
          <a:p>
            <a:pPr indent="0" lvl="0" marL="0" rtl="0" algn="l">
              <a:spcBef>
                <a:spcPts val="1200"/>
              </a:spcBef>
              <a:spcAft>
                <a:spcPts val="1200"/>
              </a:spcAft>
              <a:buNone/>
            </a:pPr>
            <a:r>
              <a:rPr lang="en">
                <a:solidFill>
                  <a:schemeClr val="lt2"/>
                </a:solidFill>
              </a:rPr>
              <a:t>Advanced Group 6:30-7:45</a:t>
            </a:r>
            <a:endParaRPr>
              <a:solidFill>
                <a:schemeClr val="lt2"/>
              </a:solidFill>
            </a:endParaRPr>
          </a:p>
        </p:txBody>
      </p:sp>
      <p:pic>
        <p:nvPicPr>
          <p:cNvPr id="114" name="Google Shape;114;p20"/>
          <p:cNvPicPr preferRelativeResize="0"/>
          <p:nvPr/>
        </p:nvPicPr>
        <p:blipFill rotWithShape="1">
          <a:blip r:embed="rId3">
            <a:alphaModFix/>
          </a:blip>
          <a:srcRect b="32822" l="0" r="0" t="0"/>
          <a:stretch/>
        </p:blipFill>
        <p:spPr>
          <a:xfrm>
            <a:off x="5574950" y="1399825"/>
            <a:ext cx="3569051" cy="3196874"/>
          </a:xfrm>
          <a:prstGeom prst="rect">
            <a:avLst/>
          </a:prstGeom>
          <a:noFill/>
          <a:ln>
            <a:noFill/>
          </a:ln>
        </p:spPr>
      </p:pic>
      <p:pic>
        <p:nvPicPr>
          <p:cNvPr id="115" name="Google Shape;115;p20"/>
          <p:cNvPicPr preferRelativeResize="0"/>
          <p:nvPr/>
        </p:nvPicPr>
        <p:blipFill rotWithShape="1">
          <a:blip r:embed="rId4">
            <a:alphaModFix/>
          </a:blip>
          <a:srcRect b="30225" l="28668" r="0" t="36814"/>
          <a:stretch/>
        </p:blipFill>
        <p:spPr>
          <a:xfrm>
            <a:off x="1287700" y="2571750"/>
            <a:ext cx="2751802" cy="1695350"/>
          </a:xfrm>
          <a:prstGeom prst="rect">
            <a:avLst/>
          </a:prstGeom>
          <a:noFill/>
          <a:ln>
            <a:noFill/>
          </a:ln>
        </p:spPr>
      </p:pic>
      <p:pic>
        <p:nvPicPr>
          <p:cNvPr id="116" name="Google Shape;116;p20"/>
          <p:cNvPicPr preferRelativeResize="0"/>
          <p:nvPr/>
        </p:nvPicPr>
        <p:blipFill rotWithShape="1">
          <a:blip r:embed="rId5">
            <a:alphaModFix/>
          </a:blip>
          <a:srcRect b="17607" l="6594" r="10356" t="15973"/>
          <a:stretch/>
        </p:blipFill>
        <p:spPr>
          <a:xfrm>
            <a:off x="3182075" y="2571751"/>
            <a:ext cx="2277999" cy="2429102"/>
          </a:xfrm>
          <a:prstGeom prst="rect">
            <a:avLst/>
          </a:prstGeom>
          <a:noFill/>
          <a:ln>
            <a:noFill/>
          </a:ln>
        </p:spPr>
      </p:pic>
      <p:pic>
        <p:nvPicPr>
          <p:cNvPr id="117" name="Google Shape;117;p20"/>
          <p:cNvPicPr preferRelativeResize="0"/>
          <p:nvPr/>
        </p:nvPicPr>
        <p:blipFill rotWithShape="1">
          <a:blip r:embed="rId6">
            <a:alphaModFix/>
          </a:blip>
          <a:srcRect b="0" l="27478" r="15178" t="0"/>
          <a:stretch/>
        </p:blipFill>
        <p:spPr>
          <a:xfrm>
            <a:off x="100725" y="3186801"/>
            <a:ext cx="1633524" cy="1899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Frequently asked questions:</a:t>
            </a:r>
            <a:endParaRPr/>
          </a:p>
        </p:txBody>
      </p:sp>
      <p:sp>
        <p:nvSpPr>
          <p:cNvPr id="123" name="Google Shape;12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62500" lnSpcReduction="10000"/>
          </a:bodyPr>
          <a:lstStyle/>
          <a:p>
            <a:pPr indent="0" lvl="0" marL="458106" rtl="0" algn="l">
              <a:lnSpc>
                <a:spcPct val="100000"/>
              </a:lnSpc>
              <a:spcBef>
                <a:spcPts val="3510"/>
              </a:spcBef>
              <a:spcAft>
                <a:spcPts val="0"/>
              </a:spcAft>
              <a:buClr>
                <a:schemeClr val="dk1"/>
              </a:buClr>
              <a:buSzPct val="61111"/>
              <a:buFont typeface="Arial"/>
              <a:buNone/>
            </a:pPr>
            <a:r>
              <a:rPr b="1" lang="en">
                <a:solidFill>
                  <a:schemeClr val="dk1"/>
                </a:solidFill>
                <a:latin typeface="Montserrat"/>
                <a:ea typeface="Montserrat"/>
                <a:cs typeface="Montserrat"/>
                <a:sym typeface="Montserrat"/>
              </a:rPr>
              <a:t>What is an appropriate age to start wrestling? </a:t>
            </a:r>
            <a:endParaRPr b="1">
              <a:solidFill>
                <a:schemeClr val="dk1"/>
              </a:solidFill>
              <a:latin typeface="Montserrat"/>
              <a:ea typeface="Montserrat"/>
              <a:cs typeface="Montserrat"/>
              <a:sym typeface="Montserrat"/>
            </a:endParaRPr>
          </a:p>
          <a:p>
            <a:pPr indent="10363" lvl="0" marL="453458" marR="644737" rtl="0" algn="l">
              <a:lnSpc>
                <a:spcPct val="115694"/>
              </a:lnSpc>
              <a:spcBef>
                <a:spcPts val="383"/>
              </a:spcBef>
              <a:spcAft>
                <a:spcPts val="0"/>
              </a:spcAft>
              <a:buClr>
                <a:schemeClr val="dk1"/>
              </a:buClr>
              <a:buSzPct val="78571"/>
              <a:buFont typeface="Arial"/>
              <a:buNone/>
            </a:pPr>
            <a:r>
              <a:rPr lang="en">
                <a:solidFill>
                  <a:schemeClr val="dk1"/>
                </a:solidFill>
                <a:latin typeface="Montserrat"/>
                <a:ea typeface="Montserrat"/>
                <a:cs typeface="Montserrat"/>
                <a:sym typeface="Montserrat"/>
              </a:rPr>
              <a:t>- </a:t>
            </a:r>
            <a:r>
              <a:rPr lang="en" sz="1400">
                <a:solidFill>
                  <a:schemeClr val="dk1"/>
                </a:solidFill>
                <a:latin typeface="Montserrat"/>
                <a:ea typeface="Montserrat"/>
                <a:cs typeface="Montserrat"/>
                <a:sym typeface="Montserrat"/>
              </a:rPr>
              <a:t>If your child can be attentive for a 45 min practice, participate, and follow directions,  they are old enough for the Little Ninjas group. </a:t>
            </a:r>
            <a:endParaRPr sz="1400">
              <a:solidFill>
                <a:schemeClr val="dk1"/>
              </a:solidFill>
              <a:latin typeface="Montserrat"/>
              <a:ea typeface="Montserrat"/>
              <a:cs typeface="Montserrat"/>
              <a:sym typeface="Montserrat"/>
            </a:endParaRPr>
          </a:p>
          <a:p>
            <a:pPr indent="0" lvl="0" marL="474794" rtl="0" algn="l">
              <a:lnSpc>
                <a:spcPct val="100000"/>
              </a:lnSpc>
              <a:spcBef>
                <a:spcPts val="1133"/>
              </a:spcBef>
              <a:spcAft>
                <a:spcPts val="0"/>
              </a:spcAft>
              <a:buClr>
                <a:schemeClr val="dk1"/>
              </a:buClr>
              <a:buSzPct val="61111"/>
              <a:buFont typeface="Arial"/>
              <a:buNone/>
            </a:pPr>
            <a:r>
              <a:rPr b="1" lang="en">
                <a:solidFill>
                  <a:schemeClr val="dk1"/>
                </a:solidFill>
                <a:latin typeface="Montserrat"/>
                <a:ea typeface="Montserrat"/>
                <a:cs typeface="Montserrat"/>
                <a:sym typeface="Montserrat"/>
              </a:rPr>
              <a:t>Is there any required special equipment? </a:t>
            </a:r>
            <a:endParaRPr b="1">
              <a:solidFill>
                <a:schemeClr val="dk1"/>
              </a:solidFill>
              <a:latin typeface="Montserrat"/>
              <a:ea typeface="Montserrat"/>
              <a:cs typeface="Montserrat"/>
              <a:sym typeface="Montserrat"/>
            </a:endParaRPr>
          </a:p>
          <a:p>
            <a:pPr indent="1244" lvl="0" marL="459681" marR="390177" rtl="0" algn="just">
              <a:lnSpc>
                <a:spcPct val="114953"/>
              </a:lnSpc>
              <a:spcBef>
                <a:spcPts val="399"/>
              </a:spcBef>
              <a:spcAft>
                <a:spcPts val="0"/>
              </a:spcAft>
              <a:buClr>
                <a:schemeClr val="dk1"/>
              </a:buClr>
              <a:buSzPct val="78571"/>
              <a:buFont typeface="Arial"/>
              <a:buNone/>
            </a:pPr>
            <a:r>
              <a:rPr lang="en" sz="1400">
                <a:solidFill>
                  <a:schemeClr val="dk1"/>
                </a:solidFill>
                <a:latin typeface="Montserrat"/>
                <a:ea typeface="Montserrat"/>
                <a:cs typeface="Montserrat"/>
                <a:sym typeface="Montserrat"/>
              </a:rPr>
              <a:t>- For club practice kids need athletic wear(shorts or sweats and t-shirt). For competition  kids need wrestling shoes, headgear, mouthpiece, and a singlet (we have loaner singlets  and headgear for those new to competing). </a:t>
            </a:r>
            <a:endParaRPr sz="1400">
              <a:solidFill>
                <a:schemeClr val="dk1"/>
              </a:solidFill>
              <a:latin typeface="Montserrat"/>
              <a:ea typeface="Montserrat"/>
              <a:cs typeface="Montserrat"/>
              <a:sym typeface="Montserrat"/>
            </a:endParaRPr>
          </a:p>
          <a:p>
            <a:pPr indent="6248" lvl="0" marL="451858" marR="365818" rtl="0" algn="l">
              <a:lnSpc>
                <a:spcPct val="115243"/>
              </a:lnSpc>
              <a:spcBef>
                <a:spcPts val="1273"/>
              </a:spcBef>
              <a:spcAft>
                <a:spcPts val="0"/>
              </a:spcAft>
              <a:buNone/>
            </a:pPr>
            <a:r>
              <a:rPr b="1" lang="en">
                <a:solidFill>
                  <a:schemeClr val="dk1"/>
                </a:solidFill>
                <a:latin typeface="Montserrat"/>
                <a:ea typeface="Montserrat"/>
                <a:cs typeface="Montserrat"/>
                <a:sym typeface="Montserrat"/>
              </a:rPr>
              <a:t>When should wrestlers begin entering competitions?</a:t>
            </a:r>
            <a:r>
              <a:rPr lang="en">
                <a:solidFill>
                  <a:schemeClr val="dk1"/>
                </a:solidFill>
                <a:latin typeface="Montserrat"/>
                <a:ea typeface="Montserrat"/>
                <a:cs typeface="Montserrat"/>
                <a:sym typeface="Montserrat"/>
              </a:rPr>
              <a:t> </a:t>
            </a:r>
            <a:r>
              <a:rPr lang="en" sz="1400">
                <a:solidFill>
                  <a:schemeClr val="dk1"/>
                </a:solidFill>
                <a:latin typeface="Montserrat"/>
                <a:ea typeface="Montserrat"/>
                <a:cs typeface="Montserrat"/>
                <a:sym typeface="Montserrat"/>
              </a:rPr>
              <a:t>- Every wrestler is different. Coaches will help communicate on an individual basis when  we believe a wrestler is ready for competitive matches. We typically suggest going  through a full season with no competition at all for 1st year K-3rd ages.</a:t>
            </a:r>
            <a:endParaRPr>
              <a:solidFill>
                <a:schemeClr val="dk1"/>
              </a:solidFill>
            </a:endParaRPr>
          </a:p>
          <a:p>
            <a:pPr indent="457200" lvl="0" marL="0" rtl="0" algn="l">
              <a:spcBef>
                <a:spcPts val="0"/>
              </a:spcBef>
              <a:spcAft>
                <a:spcPts val="0"/>
              </a:spcAft>
              <a:buNone/>
            </a:pPr>
            <a:r>
              <a:rPr b="1" lang="en">
                <a:solidFill>
                  <a:schemeClr val="dk1"/>
                </a:solidFill>
              </a:rPr>
              <a:t>What about CYO?</a:t>
            </a:r>
            <a:endParaRPr b="1">
              <a:solidFill>
                <a:schemeClr val="dk1"/>
              </a:solidFill>
            </a:endParaRPr>
          </a:p>
          <a:p>
            <a:pPr indent="0" lvl="0" marL="457200" rtl="0" algn="l">
              <a:spcBef>
                <a:spcPts val="1200"/>
              </a:spcBef>
              <a:spcAft>
                <a:spcPts val="0"/>
              </a:spcAft>
              <a:buNone/>
            </a:pPr>
            <a:r>
              <a:rPr lang="en" sz="1350">
                <a:solidFill>
                  <a:schemeClr val="dk1"/>
                </a:solidFill>
              </a:rPr>
              <a:t>The CYO season will start in January. RWF is in addition to the CYO season. Our middle school CYO groups will continue to practice at the same time together at RHS. The younger groups will have their own CYO practices on Mondays and Wednesdays. The club season provides more practice and competition. </a:t>
            </a:r>
            <a:endParaRPr sz="1350">
              <a:solidFill>
                <a:schemeClr val="dk1"/>
              </a:solidFill>
            </a:endParaRPr>
          </a:p>
          <a:p>
            <a:pPr indent="0" lvl="0" marL="457200" rtl="0" algn="l">
              <a:spcBef>
                <a:spcPts val="1200"/>
              </a:spcBef>
              <a:spcAft>
                <a:spcPts val="0"/>
              </a:spcAft>
              <a:buNone/>
            </a:pPr>
            <a:r>
              <a:rPr b="1" lang="en" sz="1990">
                <a:solidFill>
                  <a:schemeClr val="dk1"/>
                </a:solidFill>
              </a:rPr>
              <a:t>What if we can’t make it to the first couple practices(football, cheer, dance, etc)? </a:t>
            </a:r>
            <a:endParaRPr b="1" sz="1990">
              <a:solidFill>
                <a:schemeClr val="dk1"/>
              </a:solidFill>
            </a:endParaRPr>
          </a:p>
          <a:p>
            <a:pPr indent="0" lvl="0" marL="457200" rtl="0" algn="l">
              <a:spcBef>
                <a:spcPts val="1200"/>
              </a:spcBef>
              <a:spcAft>
                <a:spcPts val="1200"/>
              </a:spcAft>
              <a:buNone/>
            </a:pPr>
            <a:r>
              <a:rPr lang="en" sz="1350">
                <a:solidFill>
                  <a:schemeClr val="dk1"/>
                </a:solidFill>
              </a:rPr>
              <a:t>No problem. We just want to start early to get those that are finished with fall activities the chance to practice. You can start as soon as you can make it.</a:t>
            </a:r>
            <a:endParaRPr sz="135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